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776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475" y="623173"/>
            <a:ext cx="7557849" cy="2124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Applying CNN to MRI Images to Diagnose Brain Tumors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79475" y="3087291"/>
            <a:ext cx="75578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deep learning approach using MATLAB preprocessing and CNNs for automated brain tumor diagnosis.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79475" y="4067056"/>
            <a:ext cx="7557849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Done by: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79475" y="4684395"/>
            <a:ext cx="7557849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Vignesh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Chivirala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BT23ECI031</a:t>
            </a: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79475" y="5126117"/>
            <a:ext cx="7557849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Aprameya goud      BT23ECI035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79475" y="5567839"/>
            <a:ext cx="7557849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Sreeja Muthurla     BT23ECI048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79475" y="6009561"/>
            <a:ext cx="7557849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A.Vijay Teja              BT23ECI059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79475" y="6626900"/>
            <a:ext cx="7557849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          Under the Guidance of 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79475" y="7244239"/>
            <a:ext cx="7557849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                       </a:t>
            </a: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 Dr. Tapan Jain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2E4D3-0445-4784-C84F-980E04CB3752}"/>
              </a:ext>
            </a:extLst>
          </p:cNvPr>
          <p:cNvSpPr/>
          <p:nvPr/>
        </p:nvSpPr>
        <p:spPr>
          <a:xfrm>
            <a:off x="12823902" y="7783551"/>
            <a:ext cx="1672683" cy="362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5ED9FD-3B4A-5FCD-1FA1-0598FD9F5203}"/>
              </a:ext>
            </a:extLst>
          </p:cNvPr>
          <p:cNvSpPr/>
          <p:nvPr/>
        </p:nvSpPr>
        <p:spPr>
          <a:xfrm>
            <a:off x="12723540" y="7606665"/>
            <a:ext cx="1906859" cy="6229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AB684D-1854-C018-49A4-ECABEF10D11F}"/>
              </a:ext>
            </a:extLst>
          </p:cNvPr>
          <p:cNvSpPr/>
          <p:nvPr/>
        </p:nvSpPr>
        <p:spPr>
          <a:xfrm>
            <a:off x="12723540" y="7606665"/>
            <a:ext cx="1906859" cy="6229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50" y="536019"/>
            <a:ext cx="8224599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Challenge of Brain Tumor Diagnosis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0550" y="1485305"/>
            <a:ext cx="253138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Problem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590550" y="1970365"/>
            <a:ext cx="7904798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Brain tumors require early detection for effective treatment, yet manual MRI analysis is time-consuming and prone to subjective interpretation. Traditional methods struggle with boundary precision and intensity differentiation.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0550" y="2948821"/>
            <a:ext cx="253138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Our Solution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590550" y="3433882"/>
            <a:ext cx="7904798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integrate CNNs with MATLAB preprocessing to automate tumor detection. The pipeline includes noise removal, skull stripping, and intelligent segmentation before classification.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686" y="1506379"/>
            <a:ext cx="4398288" cy="439828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914686" y="6094452"/>
            <a:ext cx="5132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90550" y="6705957"/>
            <a:ext cx="4370546" cy="987504"/>
          </a:xfrm>
          <a:prstGeom prst="roundRect">
            <a:avLst>
              <a:gd name="adj" fmla="val 717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766882" y="6882289"/>
            <a:ext cx="2523173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Manual Diagnosis Limits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66882" y="7247215"/>
            <a:ext cx="401788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Subjective, slow, requires expert radiologists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129808" y="6705957"/>
            <a:ext cx="4370665" cy="987504"/>
          </a:xfrm>
          <a:prstGeom prst="roundRect">
            <a:avLst>
              <a:gd name="adj" fmla="val 717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5306139" y="6882289"/>
            <a:ext cx="2109430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CNN Advantages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5306139" y="7247215"/>
            <a:ext cx="4018002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Automated, consistent, learns spatial features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9669184" y="6630788"/>
            <a:ext cx="4370665" cy="987504"/>
          </a:xfrm>
          <a:prstGeom prst="roundRect">
            <a:avLst>
              <a:gd name="adj" fmla="val 7178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524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9845516" y="6882289"/>
            <a:ext cx="2109430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MATLAB Integration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9845516" y="7247215"/>
            <a:ext cx="4018002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Robust preprocessing ensures clean input data</a:t>
            </a:r>
            <a:endParaRPr lang="en-US" sz="13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AF149-535B-A017-8624-008A6135232C}"/>
              </a:ext>
            </a:extLst>
          </p:cNvPr>
          <p:cNvSpPr/>
          <p:nvPr/>
        </p:nvSpPr>
        <p:spPr>
          <a:xfrm>
            <a:off x="12812751" y="7783551"/>
            <a:ext cx="1817649" cy="3679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38747A-44C7-72C0-408E-CE909D6A5819}"/>
              </a:ext>
            </a:extLst>
          </p:cNvPr>
          <p:cNvSpPr/>
          <p:nvPr/>
        </p:nvSpPr>
        <p:spPr>
          <a:xfrm>
            <a:off x="12812751" y="7783551"/>
            <a:ext cx="1817649" cy="5241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696" y="485299"/>
            <a:ext cx="9288899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Evolution of MRI Tumor Detection Methods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303770" y="1389698"/>
            <a:ext cx="22860" cy="3444121"/>
          </a:xfrm>
          <a:prstGeom prst="roundRect">
            <a:avLst>
              <a:gd name="adj" fmla="val 324296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610052" y="1576745"/>
            <a:ext cx="529471" cy="22860"/>
          </a:xfrm>
          <a:prstGeom prst="roundRect">
            <a:avLst>
              <a:gd name="adj" fmla="val 324296"/>
            </a:avLst>
          </a:prstGeom>
          <a:solidFill>
            <a:srgbClr val="CCC4B8"/>
          </a:solidFill>
          <a:ln/>
        </p:spPr>
      </p:sp>
      <p:sp>
        <p:nvSpPr>
          <p:cNvPr id="5" name="Shape 3"/>
          <p:cNvSpPr/>
          <p:nvPr/>
        </p:nvSpPr>
        <p:spPr>
          <a:xfrm>
            <a:off x="7116663" y="1389698"/>
            <a:ext cx="397073" cy="397073"/>
          </a:xfrm>
          <a:prstGeom prst="roundRect">
            <a:avLst>
              <a:gd name="adj" fmla="val 1867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7182803" y="1422737"/>
            <a:ext cx="26467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3704392" y="1450300"/>
            <a:ext cx="2728317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Traditional Segmentation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17696" y="1831896"/>
            <a:ext cx="5815013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Otsu thresholding, K-means clustering, and Fuzzy C-Means provided basic region separation but struggled with intensity variations and noise sensitivity.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90877" y="2635568"/>
            <a:ext cx="529471" cy="22860"/>
          </a:xfrm>
          <a:prstGeom prst="roundRect">
            <a:avLst>
              <a:gd name="adj" fmla="val 324296"/>
            </a:avLst>
          </a:prstGeom>
          <a:solidFill>
            <a:srgbClr val="CCC4B8"/>
          </a:solidFill>
          <a:ln/>
        </p:spPr>
      </p:sp>
      <p:sp>
        <p:nvSpPr>
          <p:cNvPr id="10" name="Shape 8"/>
          <p:cNvSpPr/>
          <p:nvPr/>
        </p:nvSpPr>
        <p:spPr>
          <a:xfrm>
            <a:off x="7116663" y="2448520"/>
            <a:ext cx="397073" cy="397073"/>
          </a:xfrm>
          <a:prstGeom prst="roundRect">
            <a:avLst>
              <a:gd name="adj" fmla="val 1867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182803" y="2481560"/>
            <a:ext cx="26467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8197691" y="2509123"/>
            <a:ext cx="2206347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Early Deep Learning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197691" y="2890718"/>
            <a:ext cx="5815013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AlexNet, VGG, and ResNet architectures brought feature learning capabilities but required extensive manual preprocessing and large annotated datasets.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610052" y="3548301"/>
            <a:ext cx="529471" cy="22860"/>
          </a:xfrm>
          <a:prstGeom prst="roundRect">
            <a:avLst>
              <a:gd name="adj" fmla="val 324296"/>
            </a:avLst>
          </a:prstGeom>
          <a:solidFill>
            <a:srgbClr val="CCC4B8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6663" y="3361253"/>
            <a:ext cx="397073" cy="397073"/>
          </a:xfrm>
          <a:prstGeom prst="roundRect">
            <a:avLst>
              <a:gd name="adj" fmla="val 18670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16510" dir="2700000" algn="bl" rotWithShape="0">
              <a:srgbClr val="CCC4B8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182803" y="3394293"/>
            <a:ext cx="26467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4226362" y="3421856"/>
            <a:ext cx="2206347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Hybrid Approaches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617696" y="3803452"/>
            <a:ext cx="5815013" cy="846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Modern CNN integration with MATLAB preprocessing combines classical segmentation robustness with deep learning's pattern recognition power.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617696" y="5098494"/>
            <a:ext cx="279880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Comparative Analysis</a:t>
            </a:r>
            <a:endParaRPr lang="en-US" sz="2050" dirty="0"/>
          </a:p>
        </p:txBody>
      </p:sp>
      <p:sp>
        <p:nvSpPr>
          <p:cNvPr id="20" name="Shape 18"/>
          <p:cNvSpPr/>
          <p:nvPr/>
        </p:nvSpPr>
        <p:spPr>
          <a:xfrm>
            <a:off x="617696" y="5694164"/>
            <a:ext cx="13395008" cy="2052161"/>
          </a:xfrm>
          <a:prstGeom prst="roundRect">
            <a:avLst>
              <a:gd name="adj" fmla="val 36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25316" y="5701784"/>
            <a:ext cx="13379768" cy="5092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01886" y="5815251"/>
            <a:ext cx="499514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Method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157555" y="5815251"/>
            <a:ext cx="767107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Key Limitation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25316" y="6211014"/>
            <a:ext cx="13379768" cy="5092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01886" y="6324481"/>
            <a:ext cx="499514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K-Means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6157555" y="6324481"/>
            <a:ext cx="767107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Poor intensity differentiation in heterogeneous tumors</a:t>
            </a:r>
            <a:endParaRPr lang="en-US" sz="1350" dirty="0"/>
          </a:p>
        </p:txBody>
      </p:sp>
      <p:sp>
        <p:nvSpPr>
          <p:cNvPr id="27" name="Shape 25"/>
          <p:cNvSpPr/>
          <p:nvPr/>
        </p:nvSpPr>
        <p:spPr>
          <a:xfrm>
            <a:off x="625316" y="6720245"/>
            <a:ext cx="13379768" cy="50923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01886" y="6833711"/>
            <a:ext cx="499514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Fuzzy C-Means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6157555" y="6833711"/>
            <a:ext cx="767107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 sensitivity to noise and artifacts</a:t>
            </a:r>
            <a:endParaRPr lang="en-US" sz="1350" dirty="0"/>
          </a:p>
        </p:txBody>
      </p:sp>
      <p:sp>
        <p:nvSpPr>
          <p:cNvPr id="30" name="Shape 28"/>
          <p:cNvSpPr/>
          <p:nvPr/>
        </p:nvSpPr>
        <p:spPr>
          <a:xfrm>
            <a:off x="625316" y="7229475"/>
            <a:ext cx="13379768" cy="50923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01886" y="7342942"/>
            <a:ext cx="499514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CNN Architecture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6157555" y="7342942"/>
            <a:ext cx="767107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Automatically learns spatial and texture features with superior generalization</a:t>
            </a:r>
            <a:endParaRPr lang="en-US" sz="13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6A59FA-D0EE-2DA7-3796-79E6DFA92F84}"/>
              </a:ext>
            </a:extLst>
          </p:cNvPr>
          <p:cNvSpPr/>
          <p:nvPr/>
        </p:nvSpPr>
        <p:spPr>
          <a:xfrm>
            <a:off x="12734693" y="7746325"/>
            <a:ext cx="1895707" cy="4832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307E7-49A6-BE4C-343E-B5F55E234C94}"/>
              </a:ext>
            </a:extLst>
          </p:cNvPr>
          <p:cNvSpPr/>
          <p:nvPr/>
        </p:nvSpPr>
        <p:spPr>
          <a:xfrm>
            <a:off x="12734693" y="7746325"/>
            <a:ext cx="1895707" cy="483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845" y="673298"/>
            <a:ext cx="9376410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Intelligent Water Drops (IWD) Algorithm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845" y="1646873"/>
            <a:ext cx="13300710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Intelligent Water Drops (IWD) Algorithm is a powerful, nature-inspired optimization technique: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64845" y="2164556"/>
            <a:ext cx="4306967" cy="2052042"/>
          </a:xfrm>
          <a:prstGeom prst="roundRect">
            <a:avLst>
              <a:gd name="adj" fmla="val 5347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41985" y="2164556"/>
            <a:ext cx="91440" cy="2052042"/>
          </a:xfrm>
          <a:prstGeom prst="roundRect">
            <a:avLst>
              <a:gd name="adj" fmla="val 87259"/>
            </a:avLst>
          </a:prstGeom>
          <a:solidFill>
            <a:srgbClr val="E6DED2"/>
          </a:solidFill>
          <a:ln/>
        </p:spPr>
      </p:sp>
      <p:sp>
        <p:nvSpPr>
          <p:cNvPr id="6" name="Text 4"/>
          <p:cNvSpPr/>
          <p:nvPr/>
        </p:nvSpPr>
        <p:spPr>
          <a:xfrm>
            <a:off x="946190" y="2377321"/>
            <a:ext cx="341399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Nature-inspired Optimization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46190" y="2787968"/>
            <a:ext cx="3812858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Based on how water drops carve rivers over time, finding optimal paths in their environment.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5161717" y="2164556"/>
            <a:ext cx="4306967" cy="2052042"/>
          </a:xfrm>
          <a:prstGeom prst="roundRect">
            <a:avLst>
              <a:gd name="adj" fmla="val 5347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138857" y="2164556"/>
            <a:ext cx="91440" cy="2052042"/>
          </a:xfrm>
          <a:prstGeom prst="roundRect">
            <a:avLst>
              <a:gd name="adj" fmla="val 87259"/>
            </a:avLst>
          </a:prstGeom>
          <a:solidFill>
            <a:srgbClr val="E6DED2"/>
          </a:solidFill>
          <a:ln/>
        </p:spPr>
      </p:sp>
      <p:sp>
        <p:nvSpPr>
          <p:cNvPr id="10" name="Text 8"/>
          <p:cNvSpPr/>
          <p:nvPr/>
        </p:nvSpPr>
        <p:spPr>
          <a:xfrm>
            <a:off x="5443061" y="2377321"/>
            <a:ext cx="3536275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Dynamic Water Drop Behavior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443061" y="2787968"/>
            <a:ext cx="3812858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Each "water drop" iteratively adjusts its velocity and soil levels while searching for the optimal path.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9658588" y="2164556"/>
            <a:ext cx="4306967" cy="2052042"/>
          </a:xfrm>
          <a:prstGeom prst="roundRect">
            <a:avLst>
              <a:gd name="adj" fmla="val 5347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9635728" y="2164556"/>
            <a:ext cx="91440" cy="2052042"/>
          </a:xfrm>
          <a:prstGeom prst="roundRect">
            <a:avLst>
              <a:gd name="adj" fmla="val 87259"/>
            </a:avLst>
          </a:prstGeom>
          <a:solidFill>
            <a:srgbClr val="E6DED2"/>
          </a:solidFill>
          <a:ln/>
        </p:spPr>
      </p:sp>
      <p:sp>
        <p:nvSpPr>
          <p:cNvPr id="14" name="Text 12"/>
          <p:cNvSpPr/>
          <p:nvPr/>
        </p:nvSpPr>
        <p:spPr>
          <a:xfrm>
            <a:off x="9939933" y="2377321"/>
            <a:ext cx="2990017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Application in this Project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939933" y="2787968"/>
            <a:ext cx="3812858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IWD is applied to optimize segmentation/thresholding parameters, producing smoother and more accurate brain tumor boundaries.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64845" y="4501515"/>
            <a:ext cx="3799403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Benefits of IWD</a:t>
            </a:r>
            <a:endParaRPr lang="en-US" sz="2950" dirty="0"/>
          </a:p>
        </p:txBody>
      </p:sp>
      <p:sp>
        <p:nvSpPr>
          <p:cNvPr id="17" name="Shape 15"/>
          <p:cNvSpPr/>
          <p:nvPr/>
        </p:nvSpPr>
        <p:spPr>
          <a:xfrm>
            <a:off x="664845" y="5546169"/>
            <a:ext cx="4306967" cy="2010132"/>
          </a:xfrm>
          <a:prstGeom prst="roundRect">
            <a:avLst>
              <a:gd name="adj" fmla="val 5459"/>
            </a:avLst>
          </a:prstGeom>
          <a:solidFill>
            <a:srgbClr val="FDFBF7"/>
          </a:solidFill>
          <a:ln/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664845" y="5523309"/>
            <a:ext cx="4306967" cy="91440"/>
          </a:xfrm>
          <a:prstGeom prst="roundRect">
            <a:avLst>
              <a:gd name="adj" fmla="val 87259"/>
            </a:avLst>
          </a:prstGeom>
          <a:solidFill>
            <a:srgbClr val="E6DED2"/>
          </a:solidFill>
          <a:ln/>
        </p:spPr>
      </p:sp>
      <p:sp>
        <p:nvSpPr>
          <p:cNvPr id="19" name="Shape 17"/>
          <p:cNvSpPr/>
          <p:nvPr/>
        </p:nvSpPr>
        <p:spPr>
          <a:xfrm>
            <a:off x="2533412" y="5261253"/>
            <a:ext cx="569833" cy="569833"/>
          </a:xfrm>
          <a:prstGeom prst="roundRect">
            <a:avLst>
              <a:gd name="adj" fmla="val 160468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4386" y="5432107"/>
            <a:ext cx="227886" cy="227886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877610" y="6020991"/>
            <a:ext cx="2374583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Fast Convergence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877610" y="6431637"/>
            <a:ext cx="3881438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Quickly finds optimal solutions, reducing processing time.</a:t>
            </a:r>
            <a:endParaRPr lang="en-US" sz="1450" dirty="0"/>
          </a:p>
        </p:txBody>
      </p:sp>
      <p:sp>
        <p:nvSpPr>
          <p:cNvPr id="23" name="Shape 20"/>
          <p:cNvSpPr/>
          <p:nvPr/>
        </p:nvSpPr>
        <p:spPr>
          <a:xfrm>
            <a:off x="5161717" y="5546169"/>
            <a:ext cx="4306967" cy="2010132"/>
          </a:xfrm>
          <a:prstGeom prst="roundRect">
            <a:avLst>
              <a:gd name="adj" fmla="val 5459"/>
            </a:avLst>
          </a:prstGeom>
          <a:solidFill>
            <a:srgbClr val="FDFBF7"/>
          </a:solidFill>
          <a:ln/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24" name="Shape 21"/>
          <p:cNvSpPr/>
          <p:nvPr/>
        </p:nvSpPr>
        <p:spPr>
          <a:xfrm>
            <a:off x="5161717" y="5523309"/>
            <a:ext cx="4306967" cy="91440"/>
          </a:xfrm>
          <a:prstGeom prst="roundRect">
            <a:avLst>
              <a:gd name="adj" fmla="val 87259"/>
            </a:avLst>
          </a:prstGeom>
          <a:solidFill>
            <a:srgbClr val="E6DED2"/>
          </a:solidFill>
          <a:ln/>
        </p:spPr>
      </p:sp>
      <p:sp>
        <p:nvSpPr>
          <p:cNvPr id="25" name="Shape 22"/>
          <p:cNvSpPr/>
          <p:nvPr/>
        </p:nvSpPr>
        <p:spPr>
          <a:xfrm>
            <a:off x="7030283" y="5261253"/>
            <a:ext cx="569833" cy="569833"/>
          </a:xfrm>
          <a:prstGeom prst="roundRect">
            <a:avLst>
              <a:gd name="adj" fmla="val 160468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1257" y="5432107"/>
            <a:ext cx="227886" cy="22788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5374481" y="6020991"/>
            <a:ext cx="2417802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Robust Against Noise</a:t>
            </a:r>
            <a:endParaRPr lang="en-US" sz="1850" dirty="0"/>
          </a:p>
        </p:txBody>
      </p:sp>
      <p:sp>
        <p:nvSpPr>
          <p:cNvPr id="28" name="Text 24"/>
          <p:cNvSpPr/>
          <p:nvPr/>
        </p:nvSpPr>
        <p:spPr>
          <a:xfrm>
            <a:off x="5374481" y="6431637"/>
            <a:ext cx="3881438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Maintains accuracy even with noisy MRI data, ensuring reliable results.</a:t>
            </a:r>
            <a:endParaRPr lang="en-US" sz="1450" dirty="0"/>
          </a:p>
        </p:txBody>
      </p:sp>
      <p:sp>
        <p:nvSpPr>
          <p:cNvPr id="29" name="Shape 25"/>
          <p:cNvSpPr/>
          <p:nvPr/>
        </p:nvSpPr>
        <p:spPr>
          <a:xfrm>
            <a:off x="9658588" y="5546169"/>
            <a:ext cx="4306967" cy="2010132"/>
          </a:xfrm>
          <a:prstGeom prst="roundRect">
            <a:avLst>
              <a:gd name="adj" fmla="val 5459"/>
            </a:avLst>
          </a:prstGeom>
          <a:solidFill>
            <a:srgbClr val="FDFBF7"/>
          </a:solidFill>
          <a:ln/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</p:sp>
      <p:sp>
        <p:nvSpPr>
          <p:cNvPr id="30" name="Shape 26"/>
          <p:cNvSpPr/>
          <p:nvPr/>
        </p:nvSpPr>
        <p:spPr>
          <a:xfrm>
            <a:off x="9658588" y="5523309"/>
            <a:ext cx="4306967" cy="91440"/>
          </a:xfrm>
          <a:prstGeom prst="roundRect">
            <a:avLst>
              <a:gd name="adj" fmla="val 87259"/>
            </a:avLst>
          </a:prstGeom>
          <a:solidFill>
            <a:srgbClr val="E6DED2"/>
          </a:solidFill>
          <a:ln/>
        </p:spPr>
      </p:sp>
      <p:sp>
        <p:nvSpPr>
          <p:cNvPr id="31" name="Shape 27"/>
          <p:cNvSpPr/>
          <p:nvPr/>
        </p:nvSpPr>
        <p:spPr>
          <a:xfrm>
            <a:off x="11527155" y="5261253"/>
            <a:ext cx="569833" cy="569833"/>
          </a:xfrm>
          <a:prstGeom prst="roundRect">
            <a:avLst>
              <a:gd name="adj" fmla="val 160468"/>
            </a:avLst>
          </a:prstGeom>
          <a:solidFill>
            <a:srgbClr val="E6DED2">
              <a:alpha val="50000"/>
            </a:srgbClr>
          </a:solidFill>
          <a:ln/>
        </p:spPr>
      </p:sp>
      <p:pic>
        <p:nvPicPr>
          <p:cNvPr id="3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98129" y="5432107"/>
            <a:ext cx="227886" cy="227886"/>
          </a:xfrm>
          <a:prstGeom prst="rect">
            <a:avLst/>
          </a:prstGeom>
        </p:spPr>
      </p:pic>
      <p:sp>
        <p:nvSpPr>
          <p:cNvPr id="33" name="Text 28"/>
          <p:cNvSpPr/>
          <p:nvPr/>
        </p:nvSpPr>
        <p:spPr>
          <a:xfrm>
            <a:off x="9871353" y="6020991"/>
            <a:ext cx="257222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Superior Performance</a:t>
            </a:r>
            <a:endParaRPr lang="en-US" sz="1850" dirty="0"/>
          </a:p>
        </p:txBody>
      </p:sp>
      <p:sp>
        <p:nvSpPr>
          <p:cNvPr id="34" name="Text 29"/>
          <p:cNvSpPr/>
          <p:nvPr/>
        </p:nvSpPr>
        <p:spPr>
          <a:xfrm>
            <a:off x="9871353" y="6431637"/>
            <a:ext cx="3881438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Outperforms traditional methods like K-Means and FCM alone for this specific task.</a:t>
            </a:r>
            <a:endParaRPr lang="en-US" sz="14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20CEAA-4125-9D1B-C279-8479837BAA98}"/>
              </a:ext>
            </a:extLst>
          </p:cNvPr>
          <p:cNvSpPr/>
          <p:nvPr/>
        </p:nvSpPr>
        <p:spPr>
          <a:xfrm>
            <a:off x="12790449" y="7746128"/>
            <a:ext cx="1784800" cy="4834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5D7E76-B78C-56A8-F04E-AC1ED4C5DEB5}"/>
              </a:ext>
            </a:extLst>
          </p:cNvPr>
          <p:cNvSpPr/>
          <p:nvPr/>
        </p:nvSpPr>
        <p:spPr>
          <a:xfrm>
            <a:off x="12589727" y="7746128"/>
            <a:ext cx="1985522" cy="48347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8284"/>
            <a:ext cx="8822650" cy="633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System Architecture &amp; Methodology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9136" y="1596509"/>
            <a:ext cx="202525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9136" y="1917978"/>
            <a:ext cx="4268986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5" name="Text 3"/>
          <p:cNvSpPr/>
          <p:nvPr/>
        </p:nvSpPr>
        <p:spPr>
          <a:xfrm>
            <a:off x="709136" y="2064901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Image Acquisition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09136" y="2502932"/>
            <a:ext cx="4268986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MRI brain scans sourced from Kaggle medical datasets and clinical repositories in DICOM/NIfTI formats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180648" y="1596509"/>
            <a:ext cx="202525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180648" y="1917978"/>
            <a:ext cx="4268986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5180648" y="2064901"/>
            <a:ext cx="286547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MATLAB Preprocessing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180648" y="2502932"/>
            <a:ext cx="4268986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Median/Gaussian filtering for denoising, morphological skull stripping, FCM/K-Means segmentation to isolate ROI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52159" y="1596509"/>
            <a:ext cx="202525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52159" y="1917978"/>
            <a:ext cx="4268986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3" name="Text 11"/>
          <p:cNvSpPr/>
          <p:nvPr/>
        </p:nvSpPr>
        <p:spPr>
          <a:xfrm>
            <a:off x="9652159" y="2064901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Feature Extraction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52159" y="2502932"/>
            <a:ext cx="426898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Tumor region of interest extracted and normalized for CNN input compatibility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09136" y="3830003"/>
            <a:ext cx="202525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09136" y="4151471"/>
            <a:ext cx="6504742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7" name="Text 15"/>
          <p:cNvSpPr/>
          <p:nvPr/>
        </p:nvSpPr>
        <p:spPr>
          <a:xfrm>
            <a:off x="709136" y="4298394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CNN Classification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09136" y="4736425"/>
            <a:ext cx="6504742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Conv2D → MaxPooling → Flatten → Dense layers with sigmoid activation for binary classification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6403" y="3830003"/>
            <a:ext cx="202525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6403" y="4151471"/>
            <a:ext cx="6504742" cy="2286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21" name="Text 19"/>
          <p:cNvSpPr/>
          <p:nvPr/>
        </p:nvSpPr>
        <p:spPr>
          <a:xfrm>
            <a:off x="7416403" y="4298394"/>
            <a:ext cx="299858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Performance Evaluation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6403" y="4736425"/>
            <a:ext cx="6504742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Metrics include accuracy, precision, recall, F1-score, and Dice coefficient for segmentation quality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09136" y="5967174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Development Stack</a:t>
            </a:r>
            <a:endParaRPr lang="en-US" sz="1950" dirty="0"/>
          </a:p>
        </p:txBody>
      </p:sp>
      <p:sp>
        <p:nvSpPr>
          <p:cNvPr id="24" name="Text 22"/>
          <p:cNvSpPr/>
          <p:nvPr/>
        </p:nvSpPr>
        <p:spPr>
          <a:xfrm>
            <a:off x="709136" y="6486168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MATLAB R2023a for preprocessing and GUI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09136" y="6881217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TensorFlow/Keras for CNN training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709136" y="7276267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Python 3.8+ for model development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569994" y="5967174"/>
            <a:ext cx="25326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CNN Architecture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7569994" y="6486168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Input: 224×224×3 preprocessed MRI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7569994" y="6881217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 Conv2D layers with ReLU activation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517665" y="7222867"/>
            <a:ext cx="6358890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Binary output: Tumor/Non-tumor</a:t>
            </a:r>
            <a:endParaRPr lang="en-US" sz="15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435581-48DD-FBA9-B334-D8F56C09A5A1}"/>
              </a:ext>
            </a:extLst>
          </p:cNvPr>
          <p:cNvSpPr/>
          <p:nvPr/>
        </p:nvSpPr>
        <p:spPr>
          <a:xfrm>
            <a:off x="12678937" y="7783551"/>
            <a:ext cx="1951463" cy="3610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1A6F4E-29A4-F5A6-1284-9E30FAAC71FE}"/>
              </a:ext>
            </a:extLst>
          </p:cNvPr>
          <p:cNvSpPr/>
          <p:nvPr/>
        </p:nvSpPr>
        <p:spPr>
          <a:xfrm>
            <a:off x="12589727" y="7600474"/>
            <a:ext cx="2040673" cy="6291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noFill/>
                <a:prstDash val="solid"/>
              </a:ln>
              <a:noFill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17825C-0059-0689-D7F4-E7D25A10F1A6}"/>
              </a:ext>
            </a:extLst>
          </p:cNvPr>
          <p:cNvSpPr/>
          <p:nvPr/>
        </p:nvSpPr>
        <p:spPr>
          <a:xfrm>
            <a:off x="12589727" y="7547074"/>
            <a:ext cx="2040673" cy="6825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860" y="465058"/>
            <a:ext cx="11244024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Advanced Results: Visual Analysis &amp; Clinical Validation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09" y="924044"/>
            <a:ext cx="13446681" cy="68404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91860" y="8362355"/>
            <a:ext cx="13446681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 CNN architecture visualization illustrates how raw image data is processed through layers to extract features for classification.</a:t>
            </a:r>
            <a:endParaRPr lang="en-US" sz="13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0164EA-4BD1-C654-A5C3-E41318B5F7F4}"/>
              </a:ext>
            </a:extLst>
          </p:cNvPr>
          <p:cNvSpPr/>
          <p:nvPr/>
        </p:nvSpPr>
        <p:spPr>
          <a:xfrm>
            <a:off x="12868507" y="7764542"/>
            <a:ext cx="163838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CE18D2-53E9-C03D-0AE2-17699FEAA335}"/>
              </a:ext>
            </a:extLst>
          </p:cNvPr>
          <p:cNvSpPr/>
          <p:nvPr/>
        </p:nvSpPr>
        <p:spPr>
          <a:xfrm>
            <a:off x="12623180" y="7605132"/>
            <a:ext cx="2007220" cy="6183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950" y="436007"/>
            <a:ext cx="5264468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Results &amp; Future Directions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4950" y="1327666"/>
            <a:ext cx="2427922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Performance Metrics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54950" y="1882497"/>
            <a:ext cx="3531989" cy="523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96.1%</a:t>
            </a:r>
            <a:endParaRPr lang="en-US" sz="4100" dirty="0"/>
          </a:p>
        </p:txBody>
      </p:sp>
      <p:sp>
        <p:nvSpPr>
          <p:cNvPr id="5" name="Text 3"/>
          <p:cNvSpPr/>
          <p:nvPr/>
        </p:nvSpPr>
        <p:spPr>
          <a:xfrm>
            <a:off x="1329928" y="2603659"/>
            <a:ext cx="198191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Accuracy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54950" y="3009900"/>
            <a:ext cx="353198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Classification accuracy on test dataset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285059" y="1882497"/>
            <a:ext cx="3532108" cy="523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0.94</a:t>
            </a:r>
            <a:endParaRPr lang="en-US" sz="4100" dirty="0"/>
          </a:p>
        </p:txBody>
      </p:sp>
      <p:sp>
        <p:nvSpPr>
          <p:cNvPr id="8" name="Text 6"/>
          <p:cNvSpPr/>
          <p:nvPr/>
        </p:nvSpPr>
        <p:spPr>
          <a:xfrm>
            <a:off x="5060156" y="2603659"/>
            <a:ext cx="198191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Precision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285059" y="3009900"/>
            <a:ext cx="353210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Positive predictive value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54950" y="3659862"/>
            <a:ext cx="3531989" cy="523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0.92</a:t>
            </a:r>
            <a:endParaRPr lang="en-US" sz="4100" dirty="0"/>
          </a:p>
        </p:txBody>
      </p:sp>
      <p:sp>
        <p:nvSpPr>
          <p:cNvPr id="11" name="Text 9"/>
          <p:cNvSpPr/>
          <p:nvPr/>
        </p:nvSpPr>
        <p:spPr>
          <a:xfrm>
            <a:off x="1329928" y="4381024"/>
            <a:ext cx="198191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Recall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54950" y="4787265"/>
            <a:ext cx="353198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Sensitivity measure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4285059" y="3659862"/>
            <a:ext cx="3532108" cy="523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0.93</a:t>
            </a:r>
            <a:endParaRPr lang="en-US" sz="4100" dirty="0"/>
          </a:p>
        </p:txBody>
      </p:sp>
      <p:sp>
        <p:nvSpPr>
          <p:cNvPr id="14" name="Text 12"/>
          <p:cNvSpPr/>
          <p:nvPr/>
        </p:nvSpPr>
        <p:spPr>
          <a:xfrm>
            <a:off x="5060156" y="4381024"/>
            <a:ext cx="198191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F1-Score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285059" y="4787265"/>
            <a:ext cx="353210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Harmonic mean of precision and recall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8211503" y="1327666"/>
            <a:ext cx="237839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Findings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211503" y="1783437"/>
            <a:ext cx="5871448" cy="761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hybrid CNN-MATLAB system significantly outperforms pure clustering methods, reducing diagnostic time while maintaining clinical-grade accuracy. Preprocessing quality directly correlates with model performance.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554950" y="5457111"/>
            <a:ext cx="2548652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Future Enhancements</a:t>
            </a:r>
            <a:endParaRPr lang="en-US" sz="18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50" y="5992178"/>
            <a:ext cx="4506754" cy="634127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713423" y="6784777"/>
            <a:ext cx="198191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3D Volume Analysis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713423" y="7127677"/>
            <a:ext cx="4189809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Extend to volumetric NIfTI processing for complete tumor characterization</a:t>
            </a:r>
            <a:endParaRPr lang="en-US" sz="120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704" y="5992178"/>
            <a:ext cx="4506873" cy="634127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5220176" y="6784777"/>
            <a:ext cx="2398276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Multi-Class Classification</a:t>
            </a:r>
            <a:endParaRPr lang="en-US" sz="1550" dirty="0"/>
          </a:p>
        </p:txBody>
      </p:sp>
      <p:sp>
        <p:nvSpPr>
          <p:cNvPr id="24" name="Text 20"/>
          <p:cNvSpPr/>
          <p:nvPr/>
        </p:nvSpPr>
        <p:spPr>
          <a:xfrm>
            <a:off x="5220176" y="7127677"/>
            <a:ext cx="4189928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Train models to distinguish glioma, meningioma, and pituitary tumor types</a:t>
            </a:r>
            <a:endParaRPr lang="en-US" sz="1200" dirty="0"/>
          </a:p>
        </p:txBody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577" y="5992178"/>
            <a:ext cx="4506873" cy="634127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727049" y="6784777"/>
            <a:ext cx="1981914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Clinical Deployment</a:t>
            </a:r>
            <a:endParaRPr lang="en-US" sz="1550" dirty="0"/>
          </a:p>
        </p:txBody>
      </p:sp>
      <p:sp>
        <p:nvSpPr>
          <p:cNvPr id="27" name="Text 22"/>
          <p:cNvSpPr/>
          <p:nvPr/>
        </p:nvSpPr>
        <p:spPr>
          <a:xfrm>
            <a:off x="9727049" y="7127677"/>
            <a:ext cx="4189928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Develop real-time diagnostic web application using MATLAB Web App Server</a:t>
            </a:r>
            <a:endParaRPr lang="en-US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A001D8-89D3-3470-2151-8969EC6184B3}"/>
              </a:ext>
            </a:extLst>
          </p:cNvPr>
          <p:cNvSpPr/>
          <p:nvPr/>
        </p:nvSpPr>
        <p:spPr>
          <a:xfrm>
            <a:off x="12879659" y="7727795"/>
            <a:ext cx="1639229" cy="5018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650</Words>
  <Application>Microsoft Office PowerPoint</Application>
  <PresentationFormat>Custom</PresentationFormat>
  <Paragraphs>110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Noto Serif</vt:lpstr>
      <vt:lpstr>Noto Serif Light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WINDOWS</dc:creator>
  <cp:lastModifiedBy>VIJAY TEJA</cp:lastModifiedBy>
  <cp:revision>3</cp:revision>
  <dcterms:created xsi:type="dcterms:W3CDTF">2025-11-14T14:16:58Z</dcterms:created>
  <dcterms:modified xsi:type="dcterms:W3CDTF">2025-11-14T14:31:31Z</dcterms:modified>
</cp:coreProperties>
</file>